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736" r:id="rId4"/>
    <p:sldMasterId id="2147483659" r:id="rId5"/>
    <p:sldMasterId id="2147483748" r:id="rId6"/>
    <p:sldMasterId id="2147483739" r:id="rId7"/>
  </p:sldMasterIdLst>
  <p:notesMasterIdLst>
    <p:notesMasterId r:id="rId41"/>
  </p:notesMasterIdLst>
  <p:handoutMasterIdLst>
    <p:handoutMasterId r:id="rId42"/>
  </p:handoutMasterIdLst>
  <p:sldIdLst>
    <p:sldId id="257" r:id="rId8"/>
    <p:sldId id="433" r:id="rId9"/>
    <p:sldId id="474" r:id="rId10"/>
    <p:sldId id="473" r:id="rId11"/>
    <p:sldId id="434" r:id="rId12"/>
    <p:sldId id="435" r:id="rId13"/>
    <p:sldId id="451" r:id="rId14"/>
    <p:sldId id="452" r:id="rId15"/>
    <p:sldId id="462" r:id="rId16"/>
    <p:sldId id="463" r:id="rId17"/>
    <p:sldId id="453" r:id="rId18"/>
    <p:sldId id="454" r:id="rId19"/>
    <p:sldId id="472" r:id="rId20"/>
    <p:sldId id="455" r:id="rId21"/>
    <p:sldId id="456" r:id="rId22"/>
    <p:sldId id="457" r:id="rId23"/>
    <p:sldId id="458" r:id="rId24"/>
    <p:sldId id="465" r:id="rId25"/>
    <p:sldId id="466" r:id="rId26"/>
    <p:sldId id="467" r:id="rId27"/>
    <p:sldId id="468" r:id="rId28"/>
    <p:sldId id="464" r:id="rId29"/>
    <p:sldId id="459" r:id="rId30"/>
    <p:sldId id="460" r:id="rId31"/>
    <p:sldId id="461" r:id="rId32"/>
    <p:sldId id="439" r:id="rId33"/>
    <p:sldId id="469" r:id="rId34"/>
    <p:sldId id="440" r:id="rId35"/>
    <p:sldId id="441" r:id="rId36"/>
    <p:sldId id="470" r:id="rId37"/>
    <p:sldId id="471" r:id="rId38"/>
    <p:sldId id="450" r:id="rId39"/>
    <p:sldId id="308" r:id="rId4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Default Section" id="{10AB5EE9-D676-A14B-84FC-F4991FAB7935}">
          <p14:sldIdLst>
            <p14:sldId id="257"/>
            <p14:sldId id="433"/>
          </p14:sldIdLst>
        </p14:section>
        <p14:section name="SDLC" id="{7DD78841-3213-8746-A41F-79FE01D80C34}">
          <p14:sldIdLst>
            <p14:sldId id="474"/>
            <p14:sldId id="473"/>
            <p14:sldId id="434"/>
          </p14:sldIdLst>
        </p14:section>
        <p14:section name="Threat Modeling overview" id="{E21A9BFC-A7C7-804B-BBD7-0496389219CD}">
          <p14:sldIdLst>
            <p14:sldId id="435"/>
            <p14:sldId id="451"/>
            <p14:sldId id="452"/>
            <p14:sldId id="462"/>
            <p14:sldId id="463"/>
            <p14:sldId id="453"/>
          </p14:sldIdLst>
        </p14:section>
        <p14:section name="Threat Modeling diagram" id="{0AC2667A-367C-5A48-8896-C43755A37222}">
          <p14:sldIdLst>
            <p14:sldId id="454"/>
            <p14:sldId id="472"/>
            <p14:sldId id="455"/>
            <p14:sldId id="456"/>
            <p14:sldId id="457"/>
            <p14:sldId id="458"/>
            <p14:sldId id="465"/>
            <p14:sldId id="466"/>
            <p14:sldId id="467"/>
            <p14:sldId id="468"/>
          </p14:sldIdLst>
        </p14:section>
        <p14:section name="Threat Modeling threats" id="{43331A71-34C8-9341-8DE2-410F7E5E589F}">
          <p14:sldIdLst>
            <p14:sldId id="464"/>
          </p14:sldIdLst>
        </p14:section>
        <p14:section name="Threat Modeling mitigations" id="{99A31DCD-947E-F449-8D44-59C2BE737AF6}">
          <p14:sldIdLst>
            <p14:sldId id="459"/>
          </p14:sldIdLst>
        </p14:section>
        <p14:section name="Threat Modeling validation" id="{DA0BE86D-29A9-F34B-B7D4-BFF45DC127BF}">
          <p14:sldIdLst>
            <p14:sldId id="460"/>
          </p14:sldIdLst>
        </p14:section>
        <p14:section name="Apply Threat Modeling" id="{EAAF6F81-9179-6244-A92D-9155A28BF48D}">
          <p14:sldIdLst>
            <p14:sldId id="461"/>
            <p14:sldId id="439"/>
            <p14:sldId id="469"/>
            <p14:sldId id="440"/>
            <p14:sldId id="441"/>
            <p14:sldId id="470"/>
            <p14:sldId id="471"/>
            <p14:sldId id="450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175" userDrawn="1">
          <p15:clr>
            <a:srgbClr val="A4A3A4"/>
          </p15:clr>
        </p15:guide>
        <p15:guide id="4" orient="horz" pos="143" userDrawn="1">
          <p15:clr>
            <a:srgbClr val="A4A3A4"/>
          </p15:clr>
        </p15:guide>
        <p15:guide id="5" orient="horz" pos="540" userDrawn="1">
          <p15:clr>
            <a:srgbClr val="A4A3A4"/>
          </p15:clr>
        </p15:guide>
        <p15:guide id="6" orient="horz" pos="431" userDrawn="1">
          <p15:clr>
            <a:srgbClr val="A4A3A4"/>
          </p15:clr>
        </p15:guide>
        <p15:guide id="7" pos="7491" userDrawn="1">
          <p15:clr>
            <a:srgbClr val="A4A3A4"/>
          </p15:clr>
        </p15:guide>
        <p15:guide id="8" pos="201" userDrawn="1">
          <p15:clr>
            <a:srgbClr val="A4A3A4"/>
          </p15:clr>
        </p15:guide>
        <p15:guide id="9" pos="3877" userDrawn="1">
          <p15:clr>
            <a:srgbClr val="A4A3A4"/>
          </p15:clr>
        </p15:guide>
        <p15:guide id="10" orient="horz" pos="588" userDrawn="1">
          <p15:clr>
            <a:srgbClr val="A4A3A4"/>
          </p15:clr>
        </p15:guide>
        <p15:guide id="11" orient="horz" pos="4319" userDrawn="1">
          <p15:clr>
            <a:srgbClr val="A4A3A4"/>
          </p15:clr>
        </p15:guide>
        <p15:guide id="12" userDrawn="1">
          <p15:clr>
            <a:srgbClr val="A4A3A4"/>
          </p15:clr>
        </p15:guide>
        <p15:guide id="13" pos="7489" userDrawn="1">
          <p15:clr>
            <a:srgbClr val="A4A3A4"/>
          </p15:clr>
        </p15:guide>
        <p15:guide id="14" pos="1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nn Foley" initials="LF" lastIdx="27" clrIdx="0"/>
  <p:cmAuthor id="2" name="Dawn Heiberg" initials="DH" lastIdx="18" clrIdx="1"/>
  <p:cmAuthor id="3" name="Kevin Bell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262626"/>
    <a:srgbClr val="525051"/>
    <a:srgbClr val="5C5C5C"/>
    <a:srgbClr val="D92231"/>
    <a:srgbClr val="000000"/>
    <a:srgbClr val="DE3E3E"/>
    <a:srgbClr val="0099FF"/>
    <a:srgbClr val="AD357A"/>
    <a:srgbClr val="5D3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4014"/>
  </p:normalViewPr>
  <p:slideViewPr>
    <p:cSldViewPr snapToGrid="0">
      <p:cViewPr varScale="1">
        <p:scale>
          <a:sx n="104" d="100"/>
          <a:sy n="104" d="100"/>
        </p:scale>
        <p:origin x="232" y="248"/>
      </p:cViewPr>
      <p:guideLst>
        <p:guide orient="horz" pos="2160"/>
        <p:guide pos="3840"/>
        <p:guide orient="horz" pos="4175"/>
        <p:guide orient="horz" pos="143"/>
        <p:guide orient="horz" pos="540"/>
        <p:guide orient="horz" pos="431"/>
        <p:guide pos="7491"/>
        <p:guide pos="201"/>
        <p:guide pos="3877"/>
        <p:guide orient="horz" pos="588"/>
        <p:guide orient="horz" pos="4319"/>
        <p:guide/>
        <p:guide pos="7489"/>
        <p:guide pos="1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AD14-E0A4-468B-A68C-CDE2655F37B6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2B2F2-448D-4F83-B20A-997D07B2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53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455738" y="184150"/>
            <a:ext cx="4257675" cy="23955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519289" y="2731910"/>
            <a:ext cx="6062133" cy="6231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515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rst.org/cvss/calculator/3.0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68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0" i="0" u="sng" strike="noStrike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  <a:hlinkClick r:id="rId3"/>
              </a:rPr>
              <a:t>https://www.first.org/cvss/calculator/3.0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172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www.owasp.org</a:t>
            </a:r>
            <a:r>
              <a:rPr lang="en-US" dirty="0"/>
              <a:t>/images/e/</a:t>
            </a:r>
            <a:r>
              <a:rPr lang="en-US" dirty="0" err="1"/>
              <a:t>ec</a:t>
            </a:r>
            <a:r>
              <a:rPr lang="en-US" dirty="0"/>
              <a:t>/SAMM_Core_V1-1-Final-1page.pdf</a:t>
            </a:r>
          </a:p>
          <a:p>
            <a:r>
              <a:rPr lang="en-US" dirty="0"/>
              <a:t>https://</a:t>
            </a:r>
            <a:r>
              <a:rPr lang="en-US" dirty="0" err="1"/>
              <a:t>www.owasp.org</a:t>
            </a:r>
            <a:r>
              <a:rPr lang="en-US" dirty="0"/>
              <a:t>/images/8/89/SAMM_Quick_Start_V1-1-Final-1page.pdf</a:t>
            </a:r>
          </a:p>
          <a:p>
            <a:r>
              <a:rPr lang="en-US" dirty="0"/>
              <a:t>https://</a:t>
            </a:r>
            <a:r>
              <a:rPr lang="en-US" dirty="0" err="1"/>
              <a:t>www.owasp.org</a:t>
            </a:r>
            <a:r>
              <a:rPr lang="en-US" dirty="0"/>
              <a:t>/images/2/2c/SAMM_How_To_V1-1-Final-1page.pdf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1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www.wired.com</a:t>
            </a:r>
            <a:r>
              <a:rPr lang="en-GB" dirty="0"/>
              <a:t>/2002/01/bill-gates-trustworthy-computing/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981559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www.microsoft.com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</a:t>
            </a:r>
            <a:r>
              <a:rPr lang="en-US" dirty="0" err="1"/>
              <a:t>sdl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1587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=-LL4IE663ng</a:t>
            </a:r>
          </a:p>
          <a:p>
            <a:endParaRPr lang="en-US" dirty="0"/>
          </a:p>
          <a:p>
            <a:r>
              <a:rPr lang="en-US" dirty="0"/>
              <a:t>Use blocks/ patterns to analyze quickly with higher accuracy.</a:t>
            </a:r>
          </a:p>
        </p:txBody>
      </p:sp>
    </p:spTree>
    <p:extLst>
      <p:ext uri="{BB962C8B-B14F-4D97-AF65-F5344CB8AC3E}">
        <p14:creationId xmlns:p14="http://schemas.microsoft.com/office/powerpoint/2010/main" val="149829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www.owasp.org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/Category:OWASP_Application_Security_Verification_Standard_Project</a:t>
            </a:r>
          </a:p>
        </p:txBody>
      </p:sp>
    </p:spTree>
    <p:extLst>
      <p:ext uri="{BB962C8B-B14F-4D97-AF65-F5344CB8AC3E}">
        <p14:creationId xmlns:p14="http://schemas.microsoft.com/office/powerpoint/2010/main" val="36302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www.owasp.org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/Category:OWASP_Application_Security_Verification_Standard_Project</a:t>
            </a:r>
          </a:p>
        </p:txBody>
      </p:sp>
    </p:spTree>
    <p:extLst>
      <p:ext uri="{BB962C8B-B14F-4D97-AF65-F5344CB8AC3E}">
        <p14:creationId xmlns:p14="http://schemas.microsoft.com/office/powerpoint/2010/main" val="48759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=-LL4IE663ng</a:t>
            </a:r>
          </a:p>
          <a:p>
            <a:r>
              <a:rPr lang="en-US" dirty="0"/>
              <a:t>https://</a:t>
            </a:r>
            <a:r>
              <a:rPr lang="en-US" dirty="0" err="1"/>
              <a:t>cheatsheetseries.owasp.org</a:t>
            </a:r>
            <a:r>
              <a:rPr lang="en-US" dirty="0"/>
              <a:t>/</a:t>
            </a:r>
            <a:r>
              <a:rPr lang="en-US" dirty="0" err="1"/>
              <a:t>cheatsheets</a:t>
            </a:r>
            <a:r>
              <a:rPr lang="en-US" dirty="0"/>
              <a:t>/</a:t>
            </a:r>
            <a:r>
              <a:rPr lang="en-US" dirty="0" err="1"/>
              <a:t>Threat_Modeling_Cheat_Sheet.html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48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www.owasp.org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OWASP_Cornucopia</a:t>
            </a:r>
            <a:endParaRPr lang="ru-RU" dirty="0"/>
          </a:p>
          <a:p>
            <a:r>
              <a:rPr lang="en-US" dirty="0"/>
              <a:t>https://</a:t>
            </a:r>
            <a:r>
              <a:rPr lang="en-US" dirty="0" err="1"/>
              <a:t>www.microsoft.com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</a:t>
            </a:r>
            <a:r>
              <a:rPr lang="en-US" dirty="0" err="1"/>
              <a:t>sdl</a:t>
            </a:r>
            <a:r>
              <a:rPr lang="en-US" dirty="0"/>
              <a:t>/adopt/</a:t>
            </a:r>
            <a:r>
              <a:rPr lang="en-US" dirty="0" err="1"/>
              <a:t>eop.aspx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securitycards.cs.washington.edu</a:t>
            </a:r>
            <a:r>
              <a:rPr lang="en-US" dirty="0"/>
              <a:t>/</a:t>
            </a:r>
            <a:r>
              <a:rPr lang="en-US" dirty="0" err="1"/>
              <a:t>index.html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7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www.owasp.org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OWASP_Cornucopia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7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919" y="2648995"/>
            <a:ext cx="11582400" cy="268641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00" b="0" i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919" y="5433091"/>
            <a:ext cx="11582400" cy="4684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2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aseline="0"/>
            </a:lvl1pPr>
            <a:lvl2pPr>
              <a:defRPr sz="3200" baseline="0"/>
            </a:lvl2pPr>
            <a:lvl3pPr>
              <a:defRPr sz="3200" baseline="0"/>
            </a:lvl3pPr>
            <a:lvl4pPr>
              <a:defRPr sz="3200" baseline="0"/>
            </a:lvl4pPr>
            <a:lvl5pPr>
              <a:defRPr sz="3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10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1761" y="740664"/>
            <a:ext cx="11423472" cy="534924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62626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262626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62626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62626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88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95817" y="1088136"/>
            <a:ext cx="11419416" cy="5001768"/>
          </a:xfrm>
        </p:spPr>
        <p:txBody>
          <a:bodyPr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3461172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95818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5"/>
          </p:nvPr>
        </p:nvSpPr>
        <p:spPr>
          <a:xfrm>
            <a:off x="6403110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900769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0145" y="740663"/>
            <a:ext cx="11408225" cy="534924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6"/>
                </a:solidFill>
              </a:defRPr>
            </a:lvl1pPr>
            <a:lvl2pPr marL="573088" indent="-231775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739775" indent="-173038">
              <a:buClr>
                <a:schemeClr val="accent1"/>
              </a:buClr>
              <a:buFont typeface="Courier New" pitchFamily="49" charset="0"/>
              <a:buChar char="o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46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10890" y="937032"/>
            <a:ext cx="2594327" cy="1640418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 w="6350" cmpd="sng">
            <a:solidFill>
              <a:srgbClr val="C8C8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n>
                <a:solidFill>
                  <a:srgbClr val="C8C8C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481917" y="1168279"/>
            <a:ext cx="8268976" cy="1177925"/>
          </a:xfrm>
        </p:spPr>
        <p:txBody>
          <a:bodyPr anchor="ctr" anchorCtr="0"/>
          <a:lstStyle>
            <a:lvl1pPr marL="0" indent="0">
              <a:buFontTx/>
              <a:buNone/>
              <a:defRPr sz="1800">
                <a:solidFill>
                  <a:schemeClr val="accent6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Company Description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95818" y="2863850"/>
            <a:ext cx="11355076" cy="877888"/>
          </a:xfrm>
        </p:spPr>
        <p:txBody>
          <a:bodyPr anchor="ctr" anchorCtr="0"/>
          <a:lstStyle>
            <a:lvl1pPr marL="0" indent="0" algn="ctr">
              <a:buFontTx/>
              <a:buNone/>
              <a:defRPr sz="1400" i="1">
                <a:solidFill>
                  <a:srgbClr val="C00000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5818" y="3892342"/>
            <a:ext cx="5622029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Number of Parallels </a:t>
            </a:r>
            <a:br>
              <a:rPr lang="en-US"/>
            </a:br>
            <a:r>
              <a:rPr lang="en-US"/>
              <a:t>Remove Application Server users: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Primary reason why customer chose </a:t>
            </a:r>
            <a:br>
              <a:rPr lang="en-US"/>
            </a:br>
            <a:r>
              <a:rPr lang="en-US"/>
              <a:t>Parallels Remove Application Server: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892342"/>
            <a:ext cx="5654893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Solution that Parallels </a:t>
            </a:r>
            <a:br>
              <a:rPr lang="en-US"/>
            </a:br>
            <a:r>
              <a:rPr lang="en-US"/>
              <a:t>Remove Application Server replaced: </a:t>
            </a:r>
          </a:p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Applications being delivered: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53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62007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90237" y="-12032"/>
            <a:ext cx="12356432" cy="638848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0573" y="2211479"/>
            <a:ext cx="11087100" cy="904875"/>
          </a:xfrm>
        </p:spPr>
        <p:txBody>
          <a:bodyPr/>
          <a:lstStyle>
            <a:lvl1pPr algn="ctr">
              <a:buNone/>
              <a:defRPr sz="3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70488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79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00" b="0" i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456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1761" y="740664"/>
            <a:ext cx="11423472" cy="534924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62626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262626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62626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62626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1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95817" y="1088136"/>
            <a:ext cx="11419416" cy="5001768"/>
          </a:xfrm>
        </p:spPr>
        <p:txBody>
          <a:bodyPr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098697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95818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5"/>
          </p:nvPr>
        </p:nvSpPr>
        <p:spPr>
          <a:xfrm>
            <a:off x="6403110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1705030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0145" y="740663"/>
            <a:ext cx="11408225" cy="534924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6"/>
                </a:solidFill>
              </a:defRPr>
            </a:lvl1pPr>
            <a:lvl2pPr marL="573088" indent="-231775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739775" indent="-173038">
              <a:buClr>
                <a:schemeClr val="accent1"/>
              </a:buClr>
              <a:buFont typeface="Courier New" pitchFamily="49" charset="0"/>
              <a:buChar char="o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00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10890" y="937032"/>
            <a:ext cx="2594327" cy="1640418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 w="6350" cmpd="sng">
            <a:solidFill>
              <a:srgbClr val="C8C8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n>
                <a:solidFill>
                  <a:srgbClr val="C8C8C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481917" y="1168279"/>
            <a:ext cx="8268976" cy="1177925"/>
          </a:xfrm>
        </p:spPr>
        <p:txBody>
          <a:bodyPr anchor="ctr" anchorCtr="0"/>
          <a:lstStyle>
            <a:lvl1pPr marL="0" indent="0">
              <a:buFontTx/>
              <a:buNone/>
              <a:defRPr sz="1800">
                <a:solidFill>
                  <a:schemeClr val="accent6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Company Description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95818" y="2863850"/>
            <a:ext cx="11355076" cy="877888"/>
          </a:xfrm>
        </p:spPr>
        <p:txBody>
          <a:bodyPr anchor="ctr" anchorCtr="0"/>
          <a:lstStyle>
            <a:lvl1pPr marL="0" indent="0" algn="ctr">
              <a:buFontTx/>
              <a:buNone/>
              <a:defRPr sz="1400" i="1">
                <a:solidFill>
                  <a:srgbClr val="C00000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5818" y="3892342"/>
            <a:ext cx="5622029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Number of Parallels </a:t>
            </a:r>
            <a:br>
              <a:rPr lang="en-US"/>
            </a:br>
            <a:r>
              <a:rPr lang="en-US"/>
              <a:t>Remove Application Server users: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Primary reason why customer chose </a:t>
            </a:r>
            <a:br>
              <a:rPr lang="en-US"/>
            </a:br>
            <a:r>
              <a:rPr lang="en-US"/>
              <a:t>Parallels Remove Application Server: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892342"/>
            <a:ext cx="5654893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Solution that Parallels </a:t>
            </a:r>
            <a:br>
              <a:rPr lang="en-US"/>
            </a:br>
            <a:r>
              <a:rPr lang="en-US"/>
              <a:t>Remove Application Server replaced: </a:t>
            </a:r>
          </a:p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Applications being delivered: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54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35627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90237" y="-12032"/>
            <a:ext cx="12356432" cy="638848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0573" y="2211479"/>
            <a:ext cx="11087100" cy="904875"/>
          </a:xfrm>
        </p:spPr>
        <p:txBody>
          <a:bodyPr/>
          <a:lstStyle>
            <a:lvl1pPr algn="ctr">
              <a:buNone/>
              <a:defRPr sz="3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45715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59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1761" y="740664"/>
            <a:ext cx="11423472" cy="534924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62626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262626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62626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62626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31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95817" y="1088136"/>
            <a:ext cx="11419416" cy="5001768"/>
          </a:xfrm>
        </p:spPr>
        <p:txBody>
          <a:bodyPr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65416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95818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5"/>
          </p:nvPr>
        </p:nvSpPr>
        <p:spPr>
          <a:xfrm>
            <a:off x="6403110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85059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0145" y="740663"/>
            <a:ext cx="11408225" cy="534924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6"/>
                </a:solidFill>
              </a:defRPr>
            </a:lvl1pPr>
            <a:lvl2pPr marL="573088" indent="-231775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739775" indent="-173038">
              <a:buClr>
                <a:schemeClr val="accent1"/>
              </a:buClr>
              <a:buFont typeface="Courier New" pitchFamily="49" charset="0"/>
              <a:buChar char="o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10890" y="937032"/>
            <a:ext cx="2594327" cy="1640418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 w="6350" cmpd="sng">
            <a:solidFill>
              <a:srgbClr val="C8C8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n>
                <a:solidFill>
                  <a:srgbClr val="C8C8C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481917" y="1168279"/>
            <a:ext cx="8268976" cy="1177925"/>
          </a:xfrm>
        </p:spPr>
        <p:txBody>
          <a:bodyPr anchor="ctr" anchorCtr="0"/>
          <a:lstStyle>
            <a:lvl1pPr marL="0" indent="0">
              <a:buFontTx/>
              <a:buNone/>
              <a:defRPr sz="1800">
                <a:solidFill>
                  <a:schemeClr val="accent6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Company Description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95818" y="2863850"/>
            <a:ext cx="11355076" cy="877888"/>
          </a:xfrm>
        </p:spPr>
        <p:txBody>
          <a:bodyPr anchor="ctr" anchorCtr="0"/>
          <a:lstStyle>
            <a:lvl1pPr marL="0" indent="0" algn="ctr">
              <a:buFontTx/>
              <a:buNone/>
              <a:defRPr sz="1400" i="1">
                <a:solidFill>
                  <a:srgbClr val="C00000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5818" y="3892342"/>
            <a:ext cx="5622029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Number of Parallels </a:t>
            </a:r>
            <a:br>
              <a:rPr lang="en-US"/>
            </a:br>
            <a:r>
              <a:rPr lang="en-US"/>
              <a:t>Remove Application Server users: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Primary reason why customer chose </a:t>
            </a:r>
            <a:br>
              <a:rPr lang="en-US"/>
            </a:br>
            <a:r>
              <a:rPr lang="en-US"/>
              <a:t>Parallels Remove Application Server: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892342"/>
            <a:ext cx="5654893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Solution that Parallels </a:t>
            </a:r>
            <a:br>
              <a:rPr lang="en-US"/>
            </a:br>
            <a:r>
              <a:rPr lang="en-US"/>
              <a:t>Remove Application Server replaced: </a:t>
            </a:r>
          </a:p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Applications being delivered: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4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768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0573" y="2211479"/>
            <a:ext cx="11087100" cy="904875"/>
          </a:xfrm>
        </p:spPr>
        <p:txBody>
          <a:bodyPr/>
          <a:lstStyle>
            <a:lvl1pPr algn="ctr">
              <a:buNone/>
              <a:defRPr sz="3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4022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22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D92231"/>
              </a:solidFill>
            </a:endParaRPr>
          </a:p>
        </p:txBody>
      </p:sp>
      <p:pic>
        <p:nvPicPr>
          <p:cNvPr id="3" name="Picture 2" descr="parallels-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40" y="259653"/>
            <a:ext cx="1523919" cy="5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4685070" y="6598347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9239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375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395817" y="133815"/>
            <a:ext cx="1141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818" y="740664"/>
            <a:ext cx="11408833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11273609" y="6468836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01192-7D3D-4845-B731-08DC5E4AA9A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3454400" y="6486905"/>
            <a:ext cx="528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13" name="Picture 12" descr="parallels-white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81" y="6336327"/>
            <a:ext cx="1523918" cy="5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4685071" y="6601074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8665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81" r:id="rId5"/>
    <p:sldLayoutId id="2147483668" r:id="rId6"/>
    <p:sldLayoutId id="2147483667" r:id="rId7"/>
    <p:sldLayoutId id="2147483669" r:id="rId8"/>
    <p:sldLayoutId id="2147483758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00000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76072" indent="-182880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758952" indent="-173736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65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996696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188720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75400"/>
            <a:ext cx="12192000" cy="55294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arallels-white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81" y="6336327"/>
            <a:ext cx="1523918" cy="5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11273609" y="6468836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01192-7D3D-4845-B731-08DC5E4AA9A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375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395817" y="133815"/>
            <a:ext cx="1141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818" y="740664"/>
            <a:ext cx="11408833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685071" y="6472981"/>
            <a:ext cx="2821858" cy="169277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685071" y="6642258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5627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00000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76072" indent="-182880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758952" indent="-173736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65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996696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188720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395817" y="133815"/>
            <a:ext cx="1141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818" y="740664"/>
            <a:ext cx="11408833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11273609" y="6468836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3454400" y="6486905"/>
            <a:ext cx="528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0" y="6348490"/>
            <a:ext cx="1297778" cy="276830"/>
          </a:xfrm>
          <a:prstGeom prst="rect">
            <a:avLst/>
          </a:prstGeom>
        </p:spPr>
      </p:pic>
      <p:sp>
        <p:nvSpPr>
          <p:cNvPr id="15" name="Slide Number Placeholder 3"/>
          <p:cNvSpPr txBox="1">
            <a:spLocks/>
          </p:cNvSpPr>
          <p:nvPr userDrawn="1"/>
        </p:nvSpPr>
        <p:spPr>
          <a:xfrm>
            <a:off x="11426009" y="6334540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01192-7D3D-4845-B731-08DC5E4AA9A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85071" y="6335332"/>
            <a:ext cx="2821858" cy="169277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85071" y="6504609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742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00000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76072" indent="-182880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758952" indent="-173736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65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996696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188720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919" y="1055233"/>
            <a:ext cx="11582400" cy="2082253"/>
          </a:xfrm>
        </p:spPr>
        <p:txBody>
          <a:bodyPr/>
          <a:lstStyle/>
          <a:p>
            <a:r>
              <a:rPr lang="en-US" altLang="ru-RU" sz="6000" dirty="0"/>
              <a:t>Threat modeling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6C48A-3DB6-274B-948A-99B4EAC1E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053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89" y="960631"/>
            <a:ext cx="8567737" cy="52193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3917">
            <a:off x="7082652" y="3751764"/>
            <a:ext cx="3963971" cy="27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7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Modeling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339EA0-BC0F-694F-9D35-04180A9247E5}"/>
              </a:ext>
            </a:extLst>
          </p:cNvPr>
          <p:cNvGrpSpPr/>
          <p:nvPr/>
        </p:nvGrpSpPr>
        <p:grpSpPr>
          <a:xfrm>
            <a:off x="2495600" y="1196753"/>
            <a:ext cx="7272808" cy="4668807"/>
            <a:chOff x="2495600" y="1196753"/>
            <a:chExt cx="7272808" cy="466880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5093444" y="1196753"/>
              <a:ext cx="2016224" cy="1068407"/>
            </a:xfrm>
            <a:prstGeom prst="round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  <a:bevel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Diagram</a:t>
              </a:r>
              <a:endParaRPr lang="en-US" sz="1800" b="1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7752184" y="3036084"/>
              <a:ext cx="2016224" cy="1068407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solidFill>
                <a:srgbClr val="92D050"/>
              </a:solidFill>
              <a:prstDash val="solid"/>
              <a:bevel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Identify</a:t>
              </a:r>
            </a:p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262626"/>
                  </a:solidFill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Threats</a:t>
              </a: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100300" y="4797153"/>
              <a:ext cx="2016224" cy="1068407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  <a:bevel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Mitigate</a:t>
              </a:r>
              <a:endParaRPr lang="en-US" sz="1800" b="1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495600" y="3036084"/>
              <a:ext cx="2016224" cy="1068407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Validate</a:t>
              </a:r>
              <a:endParaRPr lang="en-US" sz="1800" b="1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6268388" y="1728225"/>
              <a:ext cx="2304256" cy="2304000"/>
            </a:xfrm>
            <a:prstGeom prst="arc">
              <a:avLst/>
            </a:prstGeom>
            <a:noFill/>
            <a:ln w="50800" cap="flat" cmpd="sng" algn="ctr">
              <a:solidFill>
                <a:srgbClr val="00B050"/>
              </a:solidFill>
              <a:prstDash val="solid"/>
              <a:bevel/>
              <a:headEnd type="none" w="med" len="med"/>
              <a:tailEnd type="stealth" w="lg" len="lg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 rot="5400000">
              <a:off x="6268516" y="3111635"/>
              <a:ext cx="2304256" cy="2304000"/>
            </a:xfrm>
            <a:prstGeom prst="arc">
              <a:avLst/>
            </a:prstGeom>
            <a:noFill/>
            <a:ln w="50800" cap="flat" cmpd="sng" algn="ctr">
              <a:solidFill>
                <a:srgbClr val="92D050"/>
              </a:solidFill>
              <a:prstDash val="solid"/>
              <a:bevel/>
              <a:headEnd type="none" w="med" len="med"/>
              <a:tailEnd type="stealth" w="lg" len="lg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10" name="Arc 9"/>
            <p:cNvSpPr/>
            <p:nvPr/>
          </p:nvSpPr>
          <p:spPr bwMode="auto">
            <a:xfrm rot="10800000">
              <a:off x="3619101" y="3111635"/>
              <a:ext cx="2304256" cy="2304000"/>
            </a:xfrm>
            <a:prstGeom prst="arc">
              <a:avLst/>
            </a:prstGeom>
            <a:noFill/>
            <a:ln w="50800" cap="flat" cmpd="sng" algn="ctr">
              <a:solidFill>
                <a:srgbClr val="FFFF00"/>
              </a:solidFill>
              <a:prstDash val="solid"/>
              <a:bevel/>
              <a:headEnd type="none" w="med" len="med"/>
              <a:tailEnd type="stealth" w="lg" len="lg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 rot="16200000">
              <a:off x="3619486" y="1731084"/>
              <a:ext cx="2304256" cy="23040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stealth" w="lg" len="lg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19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Create Diagrams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Use DFDs (Data Flow Diagrams)</a:t>
            </a:r>
          </a:p>
          <a:p>
            <a:pPr lvl="1"/>
            <a:r>
              <a:rPr lang="en-US" dirty="0"/>
              <a:t>Include processes, data stores, data flows</a:t>
            </a:r>
          </a:p>
          <a:p>
            <a:pPr lvl="1"/>
            <a:r>
              <a:rPr lang="en-US" dirty="0"/>
              <a:t>Include trust boundaries</a:t>
            </a:r>
          </a:p>
          <a:p>
            <a:pPr lvl="1"/>
            <a:r>
              <a:rPr lang="en-US" dirty="0"/>
              <a:t>Diagrams per scenario may be helpful</a:t>
            </a:r>
          </a:p>
          <a:p>
            <a:r>
              <a:rPr lang="en-US" dirty="0"/>
              <a:t>Update diagrams as product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51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67B0-CEB8-0B45-987B-6570B9AE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</a:t>
            </a:r>
          </a:p>
        </p:txBody>
      </p:sp>
      <p:pic>
        <p:nvPicPr>
          <p:cNvPr id="4098" name="Picture 2" descr="Enhancing image example">
            <a:extLst>
              <a:ext uri="{FF2B5EF4-FFF2-40B4-BE49-F238E27FC236}">
                <a16:creationId xmlns:a16="http://schemas.microsoft.com/office/drawing/2014/main" id="{0777BBA2-4891-924A-98F6-21B45950D0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28" y="1714091"/>
            <a:ext cx="8574543" cy="34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46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Context Diagram</a:t>
            </a:r>
          </a:p>
          <a:p>
            <a:pPr lvl="1"/>
            <a:r>
              <a:rPr lang="en-AU" sz="2400" dirty="0"/>
              <a:t>Very high-level; entire component / product / system</a:t>
            </a:r>
          </a:p>
          <a:p>
            <a:r>
              <a:rPr lang="en-AU" dirty="0"/>
              <a:t>Level 1 Diagram</a:t>
            </a:r>
          </a:p>
          <a:p>
            <a:pPr lvl="1"/>
            <a:r>
              <a:rPr lang="en-AU" sz="2400" dirty="0"/>
              <a:t>High level; single feature / scenario</a:t>
            </a:r>
          </a:p>
          <a:p>
            <a:r>
              <a:rPr lang="en-AU" dirty="0"/>
              <a:t>Level 2 Diagram</a:t>
            </a:r>
          </a:p>
          <a:p>
            <a:pPr lvl="1"/>
            <a:r>
              <a:rPr lang="en-AU" sz="2400" dirty="0"/>
              <a:t>Low level; detailed sub-components of features</a:t>
            </a:r>
          </a:p>
          <a:p>
            <a:r>
              <a:rPr lang="en-AU" dirty="0"/>
              <a:t>Level 3 Diagram</a:t>
            </a:r>
          </a:p>
          <a:p>
            <a:pPr lvl="1"/>
            <a:r>
              <a:rPr lang="en-AU" sz="2400" dirty="0"/>
              <a:t>More detailed</a:t>
            </a:r>
          </a:p>
          <a:p>
            <a:pPr lvl="1"/>
            <a:r>
              <a:rPr lang="en-AU" sz="2400" dirty="0"/>
              <a:t>Rare to need more layers, except in huge projects or when you’re drawing more trust boundaries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1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8420648" y="831979"/>
            <a:ext cx="1964856" cy="2952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Database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File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Registry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Shared mem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mr-IN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…</a:t>
            </a: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262245" y="857211"/>
            <a:ext cx="1964856" cy="2952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Function call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Network traffic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mr-IN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…</a:t>
            </a: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4097672" y="831979"/>
            <a:ext cx="1964856" cy="2952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DLLs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EXEs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Services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mr-IN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…</a:t>
            </a: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933099" y="831979"/>
            <a:ext cx="1964856" cy="2952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People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Other Systems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mr-IN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…</a:t>
            </a: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007768" y="4139236"/>
            <a:ext cx="4680520" cy="19442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Process boundary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Filesystem</a:t>
            </a:r>
          </a:p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r>
              <a:rPr lang="mr-IN" sz="20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rPr>
              <a:t>…</a:t>
            </a:r>
            <a:endParaRPr lang="en-US" sz="2000" dirty="0">
              <a:solidFill>
                <a:srgbClr val="262626"/>
              </a:solidFill>
              <a:latin typeface="Arial" pitchFamily="17" charset="0"/>
              <a:ea typeface="Arial" pitchFamily="17" charset="0"/>
              <a:cs typeface="Arial" pitchFamily="17" charset="0"/>
              <a:sym typeface="Arial" pitchFamily="17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127298" y="4286973"/>
            <a:ext cx="4298874" cy="461665"/>
            <a:chOff x="2603298" y="4286972"/>
            <a:chExt cx="4298874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2603298" y="4286972"/>
              <a:ext cx="227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Trust Boundary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4824028" y="4517804"/>
              <a:ext cx="2078144" cy="0"/>
            </a:xfrm>
            <a:prstGeom prst="line">
              <a:avLst/>
            </a:prstGeom>
            <a:solidFill>
              <a:srgbClr val="FFFFFF"/>
            </a:solidFill>
            <a:ln w="50800" cap="flat" cmpd="sng" algn="ctr">
              <a:solidFill>
                <a:srgbClr val="D92231"/>
              </a:solidFill>
              <a:prstDash val="dash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8749960" y="1029907"/>
            <a:ext cx="1306232" cy="830997"/>
            <a:chOff x="7154200" y="940323"/>
            <a:chExt cx="1306232" cy="830997"/>
          </a:xfrm>
        </p:grpSpPr>
        <p:grpSp>
          <p:nvGrpSpPr>
            <p:cNvPr id="19" name="Group 18"/>
            <p:cNvGrpSpPr/>
            <p:nvPr/>
          </p:nvGrpSpPr>
          <p:grpSpPr>
            <a:xfrm>
              <a:off x="7164288" y="959567"/>
              <a:ext cx="1296144" cy="748063"/>
              <a:chOff x="7164288" y="959567"/>
              <a:chExt cx="1296144" cy="748063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7164288" y="959567"/>
                <a:ext cx="1296144" cy="0"/>
              </a:xfrm>
              <a:prstGeom prst="lin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D92231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7164288" y="1707630"/>
                <a:ext cx="1296144" cy="0"/>
              </a:xfrm>
              <a:prstGeom prst="lin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D92231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" name="TextBox 28"/>
            <p:cNvSpPr txBox="1"/>
            <p:nvPr/>
          </p:nvSpPr>
          <p:spPr>
            <a:xfrm>
              <a:off x="7154200" y="940323"/>
              <a:ext cx="1296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Data Storage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88653" y="1004624"/>
            <a:ext cx="1736318" cy="830997"/>
            <a:chOff x="4864653" y="1004623"/>
            <a:chExt cx="1736318" cy="830997"/>
          </a:xfrm>
        </p:grpSpPr>
        <p:cxnSp>
          <p:nvCxnSpPr>
            <p:cNvPr id="17" name="Curved Connector 16"/>
            <p:cNvCxnSpPr/>
            <p:nvPr/>
          </p:nvCxnSpPr>
          <p:spPr bwMode="auto">
            <a:xfrm flipV="1">
              <a:off x="5090895" y="1128229"/>
              <a:ext cx="1278374" cy="579026"/>
            </a:xfrm>
            <a:prstGeom prst="curvedConnector3">
              <a:avLst>
                <a:gd name="adj1" fmla="val 48808"/>
              </a:avLst>
            </a:prstGeom>
            <a:solidFill>
              <a:srgbClr val="FFFFFF"/>
            </a:solidFill>
            <a:ln w="25400" cap="flat" cmpd="sng" algn="ctr">
              <a:solidFill>
                <a:srgbClr val="D92231"/>
              </a:solidFill>
              <a:prstDash val="solid"/>
              <a:bevel/>
              <a:headEnd type="none" w="med" len="med"/>
              <a:tailEnd type="triangle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4864653" y="1004623"/>
              <a:ext cx="1736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/>
              <a:r>
                <a:rPr lang="en-US" sz="2400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Data  </a:t>
              </a:r>
            </a:p>
            <a:p>
              <a:pPr algn="r" eaLnBrk="1"/>
              <a:r>
                <a:rPr lang="en-US" sz="2400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Flow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81638" y="1041045"/>
            <a:ext cx="1390754" cy="842038"/>
            <a:chOff x="2984337" y="1027807"/>
            <a:chExt cx="1390754" cy="842038"/>
          </a:xfrm>
        </p:grpSpPr>
        <p:sp>
          <p:nvSpPr>
            <p:cNvPr id="10" name="Oval 9"/>
            <p:cNvSpPr/>
            <p:nvPr/>
          </p:nvSpPr>
          <p:spPr bwMode="auto">
            <a:xfrm>
              <a:off x="3231568" y="1027807"/>
              <a:ext cx="849935" cy="842038"/>
            </a:xfrm>
            <a:prstGeom prst="ellipse">
              <a:avLst/>
            </a:prstGeom>
            <a:noFill/>
            <a:ln w="25400" cap="flat" cmpd="sng" algn="ctr">
              <a:solidFill>
                <a:srgbClr val="D9223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262626"/>
                </a:solidFill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84337" y="1186908"/>
              <a:ext cx="1390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Process</a:t>
              </a:r>
              <a:endParaRPr lang="en-US" sz="24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19614" y="1033328"/>
            <a:ext cx="1395428" cy="830997"/>
            <a:chOff x="827427" y="1002243"/>
            <a:chExt cx="1395428" cy="830997"/>
          </a:xfrm>
        </p:grpSpPr>
        <p:sp>
          <p:nvSpPr>
            <p:cNvPr id="9" name="Rectangle 8"/>
            <p:cNvSpPr/>
            <p:nvPr/>
          </p:nvSpPr>
          <p:spPr bwMode="auto">
            <a:xfrm>
              <a:off x="827585" y="1081241"/>
              <a:ext cx="1395270" cy="721979"/>
            </a:xfrm>
            <a:prstGeom prst="rect">
              <a:avLst/>
            </a:prstGeom>
            <a:noFill/>
            <a:ln w="25400" cap="flat" cmpd="sng" algn="ctr">
              <a:solidFill>
                <a:srgbClr val="D9223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/>
              <a:endParaRPr lang="en-US" sz="2400" dirty="0">
                <a:latin typeface="Arial" pitchFamily="17" charset="0"/>
                <a:ea typeface="Arial" pitchFamily="17" charset="0"/>
                <a:cs typeface="Arial" pitchFamily="17" charset="0"/>
                <a:sym typeface="Arial" pitchFamily="17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427" y="1002243"/>
              <a:ext cx="13952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/>
              <a:r>
                <a:rPr lang="en-US" sz="2400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rPr>
                <a:t>External Entity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744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184990" y="1196753"/>
          <a:ext cx="8198848" cy="4789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Visio" r:id="rId3" imgW="4783931" imgH="2794159" progId="Visio.Drawing.11">
                  <p:embed/>
                </p:oleObj>
              </mc:Choice>
              <mc:Fallback>
                <p:oleObj name="Visio" r:id="rId3" imgW="4783931" imgH="2794159" progId="Visio.Drawing.11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990" y="1196753"/>
                        <a:ext cx="8198848" cy="47898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858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475078" y="739776"/>
          <a:ext cx="7252959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Visio" r:id="rId3" imgW="9416891" imgH="7349966" progId="Visio.Drawing.11">
                  <p:embed/>
                </p:oleObj>
              </mc:Choice>
              <mc:Fallback>
                <p:oleObj name="Visio" r:id="rId3" imgW="9416891" imgH="7349966" progId="Visio.Drawing.11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5078" y="739776"/>
                        <a:ext cx="7252959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626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Diagram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comes from external entities or data stores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88" y="2102060"/>
            <a:ext cx="8566150" cy="26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3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write to a store for a reason: someone uses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88" y="2125523"/>
            <a:ext cx="8566150" cy="26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SDL</a:t>
            </a:r>
          </a:p>
          <a:p>
            <a:r>
              <a:rPr lang="en-US" dirty="0"/>
              <a:t>Threat Modeling</a:t>
            </a:r>
          </a:p>
          <a:p>
            <a:r>
              <a:rPr lang="en-US" dirty="0"/>
              <a:t>OSAMM</a:t>
            </a:r>
          </a:p>
        </p:txBody>
      </p:sp>
    </p:spTree>
    <p:extLst>
      <p:ext uri="{BB962C8B-B14F-4D97-AF65-F5344CB8AC3E}">
        <p14:creationId xmlns:p14="http://schemas.microsoft.com/office/powerpoint/2010/main" val="1762353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864" y="755016"/>
            <a:ext cx="8567737" cy="5661025"/>
          </a:xfrm>
        </p:spPr>
        <p:txBody>
          <a:bodyPr/>
          <a:lstStyle/>
          <a:p>
            <a:r>
              <a:rPr lang="en-US" dirty="0"/>
              <a:t>Data goes through a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558" y="1484785"/>
            <a:ext cx="3713584" cy="46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7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Flow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comes from external entities or data stores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write to a store for a reason: someone uses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goes through a process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78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threats affect each type of element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793978" y="915699"/>
            <a:ext cx="8660770" cy="4982835"/>
            <a:chOff x="269978" y="915698"/>
            <a:chExt cx="8660770" cy="4982835"/>
          </a:xfrm>
        </p:grpSpPr>
        <p:grpSp>
          <p:nvGrpSpPr>
            <p:cNvPr id="9" name="Group 8"/>
            <p:cNvGrpSpPr/>
            <p:nvPr/>
          </p:nvGrpSpPr>
          <p:grpSpPr>
            <a:xfrm>
              <a:off x="488805" y="1505242"/>
              <a:ext cx="1395428" cy="830997"/>
              <a:chOff x="827427" y="1002243"/>
              <a:chExt cx="1395428" cy="830997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827585" y="1081241"/>
                <a:ext cx="1395270" cy="721979"/>
              </a:xfrm>
              <a:prstGeom prst="rect">
                <a:avLst/>
              </a:prstGeom>
              <a:noFill/>
              <a:ln w="25400" cap="flat" cmpd="sng" algn="ctr">
                <a:solidFill>
                  <a:srgbClr val="D92231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  <p:txBody>
              <a:bodyPr vert="horz" wrap="square" lIns="45720" tIns="45720" rIns="4572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1"/>
                <a:endParaRPr lang="en-US" sz="2400" dirty="0"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7427" y="1002243"/>
                <a:ext cx="1395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/>
                <a:r>
                  <a:rPr lang="en-US" sz="2400" dirty="0">
                    <a:latin typeface="Arial" pitchFamily="17" charset="0"/>
                    <a:ea typeface="Arial" pitchFamily="17" charset="0"/>
                    <a:cs typeface="Arial" pitchFamily="17" charset="0"/>
                    <a:sym typeface="Arial" pitchFamily="17" charset="0"/>
                  </a:rPr>
                  <a:t>External Entity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54141" y="2636897"/>
              <a:ext cx="1390754" cy="842038"/>
              <a:chOff x="2984337" y="1027807"/>
              <a:chExt cx="1390754" cy="842038"/>
            </a:xfrm>
          </p:grpSpPr>
          <p:sp>
            <p:nvSpPr>
              <p:cNvPr id="13" name="Oval 12"/>
              <p:cNvSpPr/>
              <p:nvPr/>
            </p:nvSpPr>
            <p:spPr bwMode="auto">
              <a:xfrm>
                <a:off x="3231568" y="1027807"/>
                <a:ext cx="849935" cy="842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D92231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</p:spPr>
            <p:txBody>
              <a:bodyPr vert="horz" wrap="none" lIns="45720" tIns="45720" rIns="4572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262626"/>
                  </a:solidFill>
                  <a:latin typeface="Arial" pitchFamily="17" charset="0"/>
                  <a:ea typeface="Arial" pitchFamily="17" charset="0"/>
                  <a:cs typeface="Arial" pitchFamily="17" charset="0"/>
                  <a:sym typeface="Arial" pitchFamily="17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984337" y="1186908"/>
                <a:ext cx="1390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itchFamily="17" charset="0"/>
                    <a:ea typeface="Arial" pitchFamily="17" charset="0"/>
                    <a:cs typeface="Arial" pitchFamily="17" charset="0"/>
                    <a:sym typeface="Arial" pitchFamily="17" charset="0"/>
                  </a:rPr>
                  <a:t>Process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37698" y="4967793"/>
              <a:ext cx="1516752" cy="830997"/>
              <a:chOff x="4864653" y="1004623"/>
              <a:chExt cx="1736318" cy="771736"/>
            </a:xfrm>
          </p:grpSpPr>
          <p:cxnSp>
            <p:nvCxnSpPr>
              <p:cNvPr id="16" name="Curved Connector 15"/>
              <p:cNvCxnSpPr/>
              <p:nvPr/>
            </p:nvCxnSpPr>
            <p:spPr bwMode="auto">
              <a:xfrm flipV="1">
                <a:off x="5090895" y="1128229"/>
                <a:ext cx="1278374" cy="579026"/>
              </a:xfrm>
              <a:prstGeom prst="curvedConnector3">
                <a:avLst>
                  <a:gd name="adj1" fmla="val 48808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D92231"/>
                </a:solidFill>
                <a:prstDash val="solid"/>
                <a:bevel/>
                <a:headEnd type="none" w="med" len="med"/>
                <a:tailEnd type="triangle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4864653" y="1004623"/>
                <a:ext cx="1736318" cy="771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/>
                <a:r>
                  <a:rPr lang="en-US" sz="2400" dirty="0">
                    <a:latin typeface="Arial" pitchFamily="17" charset="0"/>
                    <a:ea typeface="Arial" pitchFamily="17" charset="0"/>
                    <a:cs typeface="Arial" pitchFamily="17" charset="0"/>
                    <a:sym typeface="Arial" pitchFamily="17" charset="0"/>
                  </a:rPr>
                  <a:t>Data  </a:t>
                </a:r>
              </a:p>
              <a:p>
                <a:pPr algn="r" eaLnBrk="1"/>
                <a:r>
                  <a:rPr lang="en-US" sz="2400" dirty="0">
                    <a:latin typeface="Arial" pitchFamily="17" charset="0"/>
                    <a:ea typeface="Arial" pitchFamily="17" charset="0"/>
                    <a:cs typeface="Arial" pitchFamily="17" charset="0"/>
                    <a:sym typeface="Arial" pitchFamily="17" charset="0"/>
                  </a:rPr>
                  <a:t>Flow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54141" y="3899831"/>
              <a:ext cx="1306232" cy="830997"/>
              <a:chOff x="7154200" y="940323"/>
              <a:chExt cx="1306232" cy="83099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7164288" y="959567"/>
                <a:ext cx="1296144" cy="748063"/>
                <a:chOff x="7164288" y="959567"/>
                <a:chExt cx="1296144" cy="748063"/>
              </a:xfrm>
            </p:grpSpPr>
            <p:cxnSp>
              <p:nvCxnSpPr>
                <p:cNvPr id="21" name="Straight Connector 20"/>
                <p:cNvCxnSpPr/>
                <p:nvPr/>
              </p:nvCxnSpPr>
              <p:spPr bwMode="auto">
                <a:xfrm>
                  <a:off x="7164288" y="959567"/>
                  <a:ext cx="1296144" cy="0"/>
                </a:xfrm>
                <a:prstGeom prst="line">
                  <a:avLst/>
                </a:prstGeom>
                <a:solidFill>
                  <a:srgbClr val="FFFFFF"/>
                </a:solidFill>
                <a:ln w="25400" cap="flat" cmpd="sng" algn="ctr">
                  <a:solidFill>
                    <a:srgbClr val="D92231"/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/>
                <p:cNvCxnSpPr/>
                <p:nvPr/>
              </p:nvCxnSpPr>
              <p:spPr bwMode="auto">
                <a:xfrm>
                  <a:off x="7164288" y="1707630"/>
                  <a:ext cx="1296144" cy="0"/>
                </a:xfrm>
                <a:prstGeom prst="line">
                  <a:avLst/>
                </a:prstGeom>
                <a:solidFill>
                  <a:srgbClr val="FFFFFF"/>
                </a:solidFill>
                <a:ln w="25400" cap="flat" cmpd="sng" algn="ctr">
                  <a:solidFill>
                    <a:srgbClr val="D92231"/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7154200" y="940323"/>
                <a:ext cx="12961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itchFamily="17" charset="0"/>
                    <a:ea typeface="Arial" pitchFamily="17" charset="0"/>
                    <a:cs typeface="Arial" pitchFamily="17" charset="0"/>
                    <a:sym typeface="Arial" pitchFamily="17" charset="0"/>
                  </a:rPr>
                  <a:t>Data Storage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430384" y="91570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92713" y="916875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56228" y="915699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21818" y="915699"/>
              <a:ext cx="298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I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73758" y="926452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09756" y="921355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E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88138" y="1500474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22377" y="1500474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85312" y="2642109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435618" y="2636897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622376" y="2645893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96596" y="2636896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170816" y="2645892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64684" y="2645892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48621" y="5034407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06151" y="5034407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80371" y="5034407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58740" y="3897697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919719" y="3897696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97387" y="3897695"/>
              <a:ext cx="6078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48214" y="3897694"/>
              <a:ext cx="44595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" pitchFamily="18" charset="0"/>
                  <a:sym typeface="Webdings" pitchFamily="18" charset="2"/>
                </a:rPr>
                <a:t>?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296863" y="1500474"/>
              <a:ext cx="8616744" cy="0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269978" y="2492896"/>
              <a:ext cx="8616744" cy="0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314004" y="3645024"/>
              <a:ext cx="8616744" cy="0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314004" y="4869160"/>
              <a:ext cx="8616744" cy="0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249047" y="915698"/>
              <a:ext cx="39134" cy="4946903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107602" y="915699"/>
              <a:ext cx="39134" cy="4946903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4422386" y="941881"/>
              <a:ext cx="39134" cy="4946903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5657324" y="915698"/>
              <a:ext cx="39134" cy="4946903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6845200" y="951630"/>
              <a:ext cx="39134" cy="4946903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7999278" y="951629"/>
              <a:ext cx="39134" cy="4946903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ysDot"/>
              <a:bevel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41897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Mitigations</a:t>
            </a: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1"/>
          </p:nvPr>
        </p:nvGraphicFramePr>
        <p:xfrm>
          <a:off x="1817688" y="739775"/>
          <a:ext cx="8566150" cy="54244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0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70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Spoofing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Authentication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To authenticate principals: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Authentication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PKI systems such as SSL/TLS and certificates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IPSec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Digitally signed packets</a:t>
                      </a: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To authenticate code or data: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Digital signatures, Message authentication codes</a:t>
                      </a:r>
                    </a:p>
                  </a:txBody>
                  <a:tcPr marL="68580" marR="68580" marT="0" marB="0">
                    <a:solidFill>
                      <a:schemeClr val="accent1">
                        <a:tint val="4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2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Tampering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Integrity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Windows Mandatory Integrity Controls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ACLs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Digital signatures, Message Authentication Codes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0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Repudiation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Non Repudiation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Strong Authentication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Secure logging and auditing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Digital Signatures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Secure time stamps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Trusted third parties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Information Disclosure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Confidentiality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Encryption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ACLS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90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Denial of Service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Availability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ACLs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Filtering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Quotas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Authorization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High availability designs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0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Elevation of Privilege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Authorization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ACLs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Group or role membership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Privilege ownership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Permissions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latin typeface="Calibri"/>
                          <a:ea typeface="Times New Roman"/>
                          <a:cs typeface="Times New Roman"/>
                        </a:rPr>
                        <a:t>Input validation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232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Threats</a:t>
            </a:r>
          </a:p>
          <a:p>
            <a:pPr lvl="1"/>
            <a:r>
              <a:rPr lang="en-US" dirty="0"/>
              <a:t>Describe the attack</a:t>
            </a:r>
          </a:p>
          <a:p>
            <a:pPr lvl="1"/>
            <a:r>
              <a:rPr lang="en-US" dirty="0"/>
              <a:t>Describe the context</a:t>
            </a:r>
          </a:p>
          <a:p>
            <a:pPr lvl="1"/>
            <a:r>
              <a:rPr lang="en-US" dirty="0"/>
              <a:t>Describe the impact</a:t>
            </a:r>
          </a:p>
          <a:p>
            <a:r>
              <a:rPr lang="en-US" dirty="0"/>
              <a:t>Mitigations:</a:t>
            </a:r>
          </a:p>
          <a:p>
            <a:pPr lvl="1"/>
            <a:r>
              <a:rPr lang="en-US" dirty="0"/>
              <a:t>Associate with a threat</a:t>
            </a:r>
          </a:p>
          <a:p>
            <a:pPr lvl="1"/>
            <a:r>
              <a:rPr lang="en-US" dirty="0"/>
              <a:t>Describe the mitigation(s)</a:t>
            </a:r>
          </a:p>
          <a:p>
            <a:pPr lvl="1"/>
            <a:r>
              <a:rPr lang="en-US" dirty="0"/>
              <a:t>File a bug</a:t>
            </a:r>
          </a:p>
          <a:p>
            <a:pPr lvl="1"/>
            <a:r>
              <a:rPr lang="en-US" dirty="0"/>
              <a:t>Fuzzing is a test tactic, not a mitigation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31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deep?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283630-6322-584F-B0C5-502A9F991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1798" y="739776"/>
            <a:ext cx="7968405" cy="561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Application Security Verification Standard (ASVS)</a:t>
            </a:r>
          </a:p>
          <a:p>
            <a:endParaRPr lang="en-US" dirty="0"/>
          </a:p>
          <a:p>
            <a:pPr lvl="1"/>
            <a:r>
              <a:rPr lang="en-US" sz="2800" dirty="0"/>
              <a:t>ASVS Level 1 is meant for all software.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ASVS Level 2 is for applications that contain sensitive data, which requires protection.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ASVS Level 3 is for the most critical applications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592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ASVS Sample</a:t>
            </a:r>
          </a:p>
        </p:txBody>
      </p:sp>
      <p:pic>
        <p:nvPicPr>
          <p:cNvPr id="10242" name="Picture 2" descr="https://lh4.googleusercontent.com/bAYkcs6Hp4yf5S7vmf-PEiTHmRLrBOToLlsq2DLk5bkIarebAI0g9V3kx9EAa0EwW7hgoMy-N8qzd7UPCt_N9zvFZCOkM63hYp6DTe6osqVHHMnoSb7R5pt0oogq1_-V26-brzDpRc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984121"/>
            <a:ext cx="8567737" cy="51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428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 Templates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2681" y="739775"/>
            <a:ext cx="7659338" cy="54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2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en-US" dirty="0"/>
              <a:t>OWASP Cornucopia</a:t>
            </a:r>
          </a:p>
          <a:p>
            <a:endParaRPr lang="en-US" dirty="0"/>
          </a:p>
          <a:p>
            <a:r>
              <a:rPr lang="en-US" dirty="0"/>
              <a:t>Microsoft Elevation of Privilege (</a:t>
            </a:r>
            <a:r>
              <a:rPr lang="en-US" dirty="0" err="1"/>
              <a:t>EoP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2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3C23-814F-C84D-977A-67FD72E9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Long long time ago…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06EFBA-A366-3A4F-950C-6AF37EBC3F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84" y="708211"/>
            <a:ext cx="9684432" cy="54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660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Cornucopia</a:t>
            </a:r>
          </a:p>
        </p:txBody>
      </p:sp>
      <p:pic>
        <p:nvPicPr>
          <p:cNvPr id="13317" name="Picture 5" descr="ttps://www.owasp.org/images/7/7e/Cornucopia-card-cornucopia-K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199482"/>
            <a:ext cx="30099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ttps://www.owasp.org/images/7/71/Cornucopia-card-session-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196752"/>
            <a:ext cx="30099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35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Vulnerability Scoring System (CVSS)</a:t>
            </a:r>
          </a:p>
        </p:txBody>
      </p:sp>
      <p:pic>
        <p:nvPicPr>
          <p:cNvPr id="21506" name="Picture 2" descr="https://lh6.googleusercontent.com/hAdSvItaMu8Ca95P1jLuZlZdgdDzh3Fy9lYm79L4Zy9OCuhKoT7_Dm3Hsqe36v5ajtYdHLFBPQm7z2sAjb9fmAne5xhBMuX-rx7Znr138712IgHYP0qGQOmPo4DqpKAL4QpuMnmJ2k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858741"/>
            <a:ext cx="8567737" cy="54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44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SAMM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0864" y="980729"/>
            <a:ext cx="8567737" cy="2643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0" y="4365104"/>
            <a:ext cx="8102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6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r>
              <a:rPr lang="en-US" alt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2224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8261-0F85-D84D-9EB5-0A7CE0F5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Windows XP (2001)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A5B8F92-B4FC-6F4A-990F-0FC9DC0529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09" y="718590"/>
            <a:ext cx="8116982" cy="547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31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Development Lifecycle – SDL (2004)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425" y="1815663"/>
            <a:ext cx="9959149" cy="3226674"/>
          </a:xfrm>
        </p:spPr>
      </p:pic>
    </p:spTree>
    <p:extLst>
      <p:ext uri="{BB962C8B-B14F-4D97-AF65-F5344CB8AC3E}">
        <p14:creationId xmlns:p14="http://schemas.microsoft.com/office/powerpoint/2010/main" val="93228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ru-RU" dirty="0"/>
          </a:p>
          <a:p>
            <a:r>
              <a:rPr lang="en-US" altLang="ru-RU" dirty="0"/>
              <a:t>Who?</a:t>
            </a:r>
          </a:p>
          <a:p>
            <a:r>
              <a:rPr lang="en-US" altLang="ru-RU" dirty="0"/>
              <a:t>What?</a:t>
            </a:r>
          </a:p>
          <a:p>
            <a:r>
              <a:rPr lang="en-US" altLang="ru-RU" dirty="0"/>
              <a:t>When?</a:t>
            </a:r>
          </a:p>
          <a:p>
            <a:r>
              <a:rPr lang="en-US" altLang="ru-RU" dirty="0"/>
              <a:t>Why?</a:t>
            </a:r>
          </a:p>
          <a:p>
            <a:r>
              <a:rPr lang="en-US" altLang="ru-RU" dirty="0"/>
              <a:t>How?</a:t>
            </a:r>
            <a:endParaRPr lang="ru-RU" alt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9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</a:t>
            </a:r>
          </a:p>
          <a:p>
            <a:pPr lvl="1"/>
            <a:r>
              <a:rPr lang="en-US" sz="2800" dirty="0"/>
              <a:t>Developers</a:t>
            </a:r>
          </a:p>
          <a:p>
            <a:pPr lvl="1"/>
            <a:r>
              <a:rPr lang="en-US" sz="2800" dirty="0"/>
              <a:t>QA</a:t>
            </a:r>
          </a:p>
          <a:p>
            <a:pPr lvl="1"/>
            <a:r>
              <a:rPr lang="en-US" sz="2800" dirty="0"/>
              <a:t>PMs</a:t>
            </a:r>
          </a:p>
          <a:p>
            <a:r>
              <a:rPr lang="en-US" dirty="0"/>
              <a:t>Use</a:t>
            </a:r>
          </a:p>
          <a:p>
            <a:pPr lvl="1"/>
            <a:r>
              <a:rPr lang="en-US" sz="2800" dirty="0"/>
              <a:t>Your team</a:t>
            </a:r>
          </a:p>
          <a:p>
            <a:pPr lvl="1"/>
            <a:r>
              <a:rPr lang="en-US" sz="2800" dirty="0"/>
              <a:t>Other teams</a:t>
            </a:r>
          </a:p>
          <a:p>
            <a:pPr lvl="1"/>
            <a:r>
              <a:rPr lang="en-US" sz="2800" dirty="0"/>
              <a:t>QA / pen testers</a:t>
            </a:r>
          </a:p>
          <a:p>
            <a:pPr lvl="1"/>
            <a:r>
              <a:rPr lang="en-US" sz="2800" dirty="0"/>
              <a:t>Security advisors</a:t>
            </a:r>
          </a:p>
          <a:p>
            <a:pPr lvl="1"/>
            <a:r>
              <a:rPr lang="en-US" sz="2800" dirty="0"/>
              <a:t>Customers</a:t>
            </a:r>
          </a:p>
        </p:txBody>
      </p:sp>
    </p:spTree>
    <p:extLst>
      <p:ext uri="{BB962C8B-B14F-4D97-AF65-F5344CB8AC3E}">
        <p14:creationId xmlns:p14="http://schemas.microsoft.com/office/powerpoint/2010/main" val="122725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Structured way</a:t>
            </a:r>
          </a:p>
          <a:p>
            <a:r>
              <a:rPr lang="en-US" dirty="0"/>
              <a:t>Model and documentation</a:t>
            </a:r>
          </a:p>
          <a:p>
            <a:pPr lvl="1"/>
            <a:r>
              <a:rPr lang="en-US" dirty="0"/>
              <a:t>Whole product</a:t>
            </a:r>
          </a:p>
          <a:p>
            <a:pPr lvl="1"/>
            <a:r>
              <a:rPr lang="en-US" dirty="0"/>
              <a:t>Security-related features</a:t>
            </a:r>
          </a:p>
          <a:p>
            <a:pPr lvl="1"/>
            <a:r>
              <a:rPr lang="en-US" dirty="0"/>
              <a:t>Attack surfaces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0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89" y="960631"/>
            <a:ext cx="8567737" cy="521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99536"/>
      </p:ext>
    </p:extLst>
  </p:cSld>
  <p:clrMapOvr>
    <a:masterClrMapping/>
  </p:clrMapOvr>
</p:sld>
</file>

<file path=ppt/theme/theme1.xml><?xml version="1.0" encoding="utf-8"?>
<a:theme xmlns:a="http://schemas.openxmlformats.org/drawingml/2006/main" name="Red Intro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8A86EC69-B6DA-E340-940A-8FD832A92F3C}"/>
    </a:ext>
  </a:extLst>
</a:theme>
</file>

<file path=ppt/theme/theme2.xml><?xml version="1.0" encoding="utf-8"?>
<a:theme xmlns:a="http://schemas.openxmlformats.org/drawingml/2006/main" name="Parallels Corporate Theme">
  <a:themeElements>
    <a:clrScheme name="Parallels Theme">
      <a:dk1>
        <a:srgbClr val="262626"/>
      </a:dk1>
      <a:lt1>
        <a:srgbClr val="FFFFFF"/>
      </a:lt1>
      <a:dk2>
        <a:srgbClr val="525051"/>
      </a:dk2>
      <a:lt2>
        <a:srgbClr val="F2F2F2"/>
      </a:lt2>
      <a:accent1>
        <a:srgbClr val="D92231"/>
      </a:accent1>
      <a:accent2>
        <a:srgbClr val="8F9992"/>
      </a:accent2>
      <a:accent3>
        <a:srgbClr val="292828"/>
      </a:accent3>
      <a:accent4>
        <a:srgbClr val="899FB4"/>
      </a:accent4>
      <a:accent5>
        <a:srgbClr val="E19636"/>
      </a:accent5>
      <a:accent6>
        <a:srgbClr val="000000"/>
      </a:accent6>
      <a:hlink>
        <a:srgbClr val="ED2C21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91440" tIns="0" rIns="91440" bIns="0"/>
      <a:lstStyle>
        <a:defPPr marL="227013" marR="0" indent="-227013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chemeClr val="accent1"/>
          </a:buClr>
          <a:buSzTx/>
          <a:buFont typeface="Arial" charset="0"/>
          <a:buChar char="•"/>
          <a:tabLst/>
          <a:defRPr kumimoji="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832E7F36-6466-5B41-8AEE-7E3CBD6020F4}"/>
    </a:ext>
  </a:extLst>
</a:theme>
</file>

<file path=ppt/theme/theme3.xml><?xml version="1.0" encoding="utf-8"?>
<a:theme xmlns:a="http://schemas.openxmlformats.org/drawingml/2006/main" name="Parallels Grey Theme">
  <a:themeElements>
    <a:clrScheme name="Parallels Theme">
      <a:dk1>
        <a:srgbClr val="262626"/>
      </a:dk1>
      <a:lt1>
        <a:srgbClr val="FFFFFF"/>
      </a:lt1>
      <a:dk2>
        <a:srgbClr val="525051"/>
      </a:dk2>
      <a:lt2>
        <a:srgbClr val="F2F2F2"/>
      </a:lt2>
      <a:accent1>
        <a:srgbClr val="D92231"/>
      </a:accent1>
      <a:accent2>
        <a:srgbClr val="8F9992"/>
      </a:accent2>
      <a:accent3>
        <a:srgbClr val="292828"/>
      </a:accent3>
      <a:accent4>
        <a:srgbClr val="899FB4"/>
      </a:accent4>
      <a:accent5>
        <a:srgbClr val="E19636"/>
      </a:accent5>
      <a:accent6>
        <a:srgbClr val="000000"/>
      </a:accent6>
      <a:hlink>
        <a:srgbClr val="ED2C21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91440" tIns="0" rIns="91440" bIns="0"/>
      <a:lstStyle>
        <a:defPPr marL="227013" marR="0" indent="-227013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chemeClr val="accent1"/>
          </a:buClr>
          <a:buSzTx/>
          <a:buFont typeface="Arial" charset="0"/>
          <a:buChar char="•"/>
          <a:tabLst/>
          <a:defRPr kumimoji="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C140BA1C-6873-9442-B311-0ECB6EEAAC7D}"/>
    </a:ext>
  </a:extLst>
</a:theme>
</file>

<file path=ppt/theme/theme4.xml><?xml version="1.0" encoding="utf-8"?>
<a:theme xmlns:a="http://schemas.openxmlformats.org/drawingml/2006/main" name="Parallels Plain Theme">
  <a:themeElements>
    <a:clrScheme name="Parallels Theme">
      <a:dk1>
        <a:srgbClr val="262626"/>
      </a:dk1>
      <a:lt1>
        <a:srgbClr val="FFFFFF"/>
      </a:lt1>
      <a:dk2>
        <a:srgbClr val="525051"/>
      </a:dk2>
      <a:lt2>
        <a:srgbClr val="F2F2F2"/>
      </a:lt2>
      <a:accent1>
        <a:srgbClr val="D92231"/>
      </a:accent1>
      <a:accent2>
        <a:srgbClr val="8F9992"/>
      </a:accent2>
      <a:accent3>
        <a:srgbClr val="292828"/>
      </a:accent3>
      <a:accent4>
        <a:srgbClr val="899FB4"/>
      </a:accent4>
      <a:accent5>
        <a:srgbClr val="E19636"/>
      </a:accent5>
      <a:accent6>
        <a:srgbClr val="000000"/>
      </a:accent6>
      <a:hlink>
        <a:srgbClr val="ED2C21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91440" tIns="0" rIns="91440" bIns="0"/>
      <a:lstStyle>
        <a:defPPr marL="227013" marR="0" indent="-227013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chemeClr val="accent1"/>
          </a:buClr>
          <a:buSzTx/>
          <a:buFont typeface="Arial" charset="0"/>
          <a:buChar char="•"/>
          <a:tabLst/>
          <a:defRPr kumimoji="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EB49DA1E-CFBE-6746-813D-125B1E1E0F92}"/>
    </a:ext>
  </a:extLst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534538A27DA4096616A4D43BC7784" ma:contentTypeVersion="4" ma:contentTypeDescription="Create a new document." ma:contentTypeScope="" ma:versionID="d29801034e679a14ae6f3ed8e6b8b3a7">
  <xsd:schema xmlns:xsd="http://www.w3.org/2001/XMLSchema" xmlns:xs="http://www.w3.org/2001/XMLSchema" xmlns:p="http://schemas.microsoft.com/office/2006/metadata/properties" xmlns:ns2="5a23e7e8-bdab-4271-ac4e-7897b2acddb2" xmlns:ns3="bc3fd11a-1f89-4626-ac7c-e0e7d501af64" targetNamespace="http://schemas.microsoft.com/office/2006/metadata/properties" ma:root="true" ma:fieldsID="2ebc1b9ab578bc44c4a77467fecc120c" ns2:_="" ns3:_="">
    <xsd:import namespace="5a23e7e8-bdab-4271-ac4e-7897b2acddb2"/>
    <xsd:import namespace="bc3fd11a-1f89-4626-ac7c-e0e7d501af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3e7e8-bdab-4271-ac4e-7897b2acddb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fd11a-1f89-4626-ac7c-e0e7d501a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C1B9CF-90F7-46A0-8610-E9393E8819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3e7e8-bdab-4271-ac4e-7897b2acddb2"/>
    <ds:schemaRef ds:uri="bc3fd11a-1f89-4626-ac7c-e0e7d501a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5D503A-3C6D-4082-A919-40FF9899A078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bc3fd11a-1f89-4626-ac7c-e0e7d501af64"/>
    <ds:schemaRef ds:uri="http://purl.org/dc/terms/"/>
    <ds:schemaRef ds:uri="http://schemas.openxmlformats.org/package/2006/metadata/core-properties"/>
    <ds:schemaRef ds:uri="5a23e7e8-bdab-4271-ac4e-7897b2acddb2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E5BBC1F-4C9A-4370-BF7C-269A0CB6A9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Red Intro Slide</Template>
  <TotalTime>923</TotalTime>
  <Words>760</Words>
  <Application>Microsoft Macintosh PowerPoint</Application>
  <PresentationFormat>Widescreen</PresentationFormat>
  <Paragraphs>232</Paragraphs>
  <Slides>33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Avenir Roman</vt:lpstr>
      <vt:lpstr>Bookman</vt:lpstr>
      <vt:lpstr>Calibri</vt:lpstr>
      <vt:lpstr>Courier New</vt:lpstr>
      <vt:lpstr>Helvetica</vt:lpstr>
      <vt:lpstr>Symbol</vt:lpstr>
      <vt:lpstr>Red Intro Slide</vt:lpstr>
      <vt:lpstr>Parallels Corporate Theme</vt:lpstr>
      <vt:lpstr>Parallels Grey Theme</vt:lpstr>
      <vt:lpstr>Parallels Plain Theme</vt:lpstr>
      <vt:lpstr>Visio</vt:lpstr>
      <vt:lpstr>Threat modeling</vt:lpstr>
      <vt:lpstr>Plan</vt:lpstr>
      <vt:lpstr>Long long time ago…</vt:lpstr>
      <vt:lpstr>Windows XP (2001)</vt:lpstr>
      <vt:lpstr>Security Development Lifecycle – SDL (2004)</vt:lpstr>
      <vt:lpstr>Threat Modeling</vt:lpstr>
      <vt:lpstr>Who</vt:lpstr>
      <vt:lpstr>What</vt:lpstr>
      <vt:lpstr>Overview</vt:lpstr>
      <vt:lpstr>Overview</vt:lpstr>
      <vt:lpstr>Threat Modeling in a Nutshell</vt:lpstr>
      <vt:lpstr>How to Create Diagrams</vt:lpstr>
      <vt:lpstr>Layers</vt:lpstr>
      <vt:lpstr>Layers</vt:lpstr>
      <vt:lpstr>Elements</vt:lpstr>
      <vt:lpstr>PowerPoint Presentation</vt:lpstr>
      <vt:lpstr>PowerPoint Presentation</vt:lpstr>
      <vt:lpstr>Verify Diagram</vt:lpstr>
      <vt:lpstr>Verify Diagram</vt:lpstr>
      <vt:lpstr>Verify Diagram</vt:lpstr>
      <vt:lpstr>Data Flow Principles</vt:lpstr>
      <vt:lpstr>Different threats affect each type of element</vt:lpstr>
      <vt:lpstr>Mitigations</vt:lpstr>
      <vt:lpstr>Overview</vt:lpstr>
      <vt:lpstr>How deep?</vt:lpstr>
      <vt:lpstr>Checklist optimization</vt:lpstr>
      <vt:lpstr>ASVS Sample</vt:lpstr>
      <vt:lpstr>Threat Model Templates</vt:lpstr>
      <vt:lpstr>Games</vt:lpstr>
      <vt:lpstr>Cornucopia</vt:lpstr>
      <vt:lpstr>Common Vulnerability Scoring System (CVSS)</vt:lpstr>
      <vt:lpstr>Open SAMM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Threat modeling</dc:title>
  <dc:creator>Andrey Danin</dc:creator>
  <cp:lastModifiedBy>Andrey Danin</cp:lastModifiedBy>
  <cp:revision>22</cp:revision>
  <dcterms:created xsi:type="dcterms:W3CDTF">2021-05-11T20:23:20Z</dcterms:created>
  <dcterms:modified xsi:type="dcterms:W3CDTF">2021-05-12T11:46:58Z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0x0101002F2534538A27DA4096616A4D43BC7784</vt:lpwstr>
  </property>
</Properties>
</file>